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5" r:id="rId1"/>
  </p:sldMasterIdLst>
  <p:notesMasterIdLst>
    <p:notesMasterId r:id="rId18"/>
  </p:notesMasterIdLst>
  <p:handoutMasterIdLst>
    <p:handoutMasterId r:id="rId19"/>
  </p:handoutMasterIdLst>
  <p:sldIdLst>
    <p:sldId id="541" r:id="rId2"/>
    <p:sldId id="542" r:id="rId3"/>
    <p:sldId id="343" r:id="rId4"/>
    <p:sldId id="308" r:id="rId5"/>
    <p:sldId id="290" r:id="rId6"/>
    <p:sldId id="292" r:id="rId7"/>
    <p:sldId id="543" r:id="rId8"/>
    <p:sldId id="544" r:id="rId9"/>
    <p:sldId id="545" r:id="rId10"/>
    <p:sldId id="535" r:id="rId11"/>
    <p:sldId id="536" r:id="rId12"/>
    <p:sldId id="537" r:id="rId13"/>
    <p:sldId id="538" r:id="rId14"/>
    <p:sldId id="539" r:id="rId15"/>
    <p:sldId id="540" r:id="rId16"/>
    <p:sldId id="62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8FAF8"/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6"/>
    <p:restoredTop sz="92925"/>
  </p:normalViewPr>
  <p:slideViewPr>
    <p:cSldViewPr snapToGrid="0" snapToObjects="1" showGuides="1">
      <p:cViewPr varScale="1">
        <p:scale>
          <a:sx n="114" d="100"/>
          <a:sy n="114" d="100"/>
        </p:scale>
        <p:origin x="1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7A8B4C-AE42-BD45-B100-E10F3CFC00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CAACB7-7D90-7C49-BB66-33EF7554EE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B0793-2E9F-8845-B52B-3A0EC8B0F372}" type="datetimeFigureOut">
              <a:rPr lang="en-US" smtClean="0"/>
              <a:t>9/28/20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7AE0D9-E71E-A642-84A2-184DD3596D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C25F7-404D-F849-AACC-2CC8A9BE4F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434F2-DAC5-154E-9E0B-D860FB6B0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24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9/28/20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963235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8674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0869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9/28/20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353DC9-6419-0C4D-92DA-7779587C1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6C282B-2DC8-0C4D-A2BD-A7793C3F1C7D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>
              <a:extLst>
                <a:ext uri="{FF2B5EF4-FFF2-40B4-BE49-F238E27FC236}">
                  <a16:creationId xmlns:a16="http://schemas.microsoft.com/office/drawing/2014/main" id="{359D76BA-4756-B543-AB2E-9711025A51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>
              <a:extLst>
                <a:ext uri="{FF2B5EF4-FFF2-40B4-BE49-F238E27FC236}">
                  <a16:creationId xmlns:a16="http://schemas.microsoft.com/office/drawing/2014/main" id="{CEA9405C-CCAF-E641-B4B8-6B81C29843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3B3E0E9-2BE1-4941-ADBD-82F186E49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5DD222-190E-C24D-B6DC-9CCAAEE06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E3FF81F-3676-1E47-9C6A-1193B8C5C2F1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21" name="Picture 20" descr="iacs.png">
              <a:extLst>
                <a:ext uri="{FF2B5EF4-FFF2-40B4-BE49-F238E27FC236}">
                  <a16:creationId xmlns:a16="http://schemas.microsoft.com/office/drawing/2014/main" id="{A75DE9F9-E572-294B-AED3-AF9F117283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>
              <a:extLst>
                <a:ext uri="{FF2B5EF4-FFF2-40B4-BE49-F238E27FC236}">
                  <a16:creationId xmlns:a16="http://schemas.microsoft.com/office/drawing/2014/main" id="{4E5E182E-73F3-6243-AC68-4DA694E90E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115D005-06A6-1240-883E-570EA6520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407A3A-1A34-CF4A-A1C2-DF39D416D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4A85B1-A2BE-5A49-A892-33706E9F0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A0FFE6-8AB1-C348-B3F5-29FAC7066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EFA31E-6FAF-CB40-8449-8C551515E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496F556-7531-7B45-A9EF-ED4471480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99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F02C3B3-747A-2E4F-97C8-A55E92FCEF75}"/>
              </a:ext>
            </a:extLst>
          </p:cNvPr>
          <p:cNvSpPr txBox="1">
            <a:spLocks/>
          </p:cNvSpPr>
          <p:nvPr/>
        </p:nvSpPr>
        <p:spPr>
          <a:xfrm>
            <a:off x="9091861" y="640881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7544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8CDFB08-7262-2042-87D1-BF1088231FAE}"/>
              </a:ext>
            </a:extLst>
          </p:cNvPr>
          <p:cNvSpPr txBox="1">
            <a:spLocks/>
          </p:cNvSpPr>
          <p:nvPr/>
        </p:nvSpPr>
        <p:spPr>
          <a:xfrm>
            <a:off x="9152020" y="640882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4459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0777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092227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596676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417095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988999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3765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21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8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png"/><Relationship Id="rId3" Type="http://schemas.openxmlformats.org/officeDocument/2006/relationships/image" Target="../media/image660.png"/><Relationship Id="rId7" Type="http://schemas.openxmlformats.org/officeDocument/2006/relationships/image" Target="../media/image70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image" Target="../media/image680.png"/><Relationship Id="rId4" Type="http://schemas.openxmlformats.org/officeDocument/2006/relationships/image" Target="../media/image670.png"/><Relationship Id="rId9" Type="http://schemas.openxmlformats.org/officeDocument/2006/relationships/image" Target="../media/image7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twitter.com/wdaali999/status/1161973951565881345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twitter.com/i/status/1161973951565881345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1.png"/><Relationship Id="rId4" Type="http://schemas.openxmlformats.org/officeDocument/2006/relationships/image" Target="../media/image4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E306-DDCD-4F49-A9FD-F3C755A17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958975"/>
            <a:ext cx="10363200" cy="1470025"/>
          </a:xfrm>
          <a:prstGeom prst="rect">
            <a:avLst/>
          </a:prstGeom>
        </p:spPr>
        <p:txBody>
          <a:bodyPr/>
          <a:lstStyle/>
          <a:p>
            <a:br>
              <a:rPr lang="en-US" sz="2800" dirty="0"/>
            </a:br>
            <a:r>
              <a:rPr lang="en-US" sz="3600" dirty="0"/>
              <a:t>Ridge and Lasso -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2862670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regularization with only </a:t>
            </a:r>
            <a:r>
              <a:rPr lang="en-US" b="1" dirty="0"/>
              <a:t>validation</a:t>
            </a:r>
            <a:r>
              <a:rPr lang="en-US" dirty="0"/>
              <a:t> : step by step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2408" y="2122016"/>
                <a:ext cx="11200300" cy="2111143"/>
              </a:xfrm>
            </p:spPr>
            <p:txBody>
              <a:bodyPr>
                <a:noAutofit/>
              </a:bodyPr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split data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0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for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𝜆</m:t>
                    </m:r>
                    <m:r>
                      <a:rPr lang="en-US" sz="20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0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2000" b="0" dirty="0"/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determine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𝑅𝑖𝑑𝑔𝑒</m:t>
                        </m:r>
                      </m:sub>
                    </m:sSub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</m:d>
                    <m:r>
                      <a:rPr lang="en-US" sz="2000" b="0" i="0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X</m:t>
                            </m:r>
                            <m:r>
                              <a:rPr lang="en-US" sz="2000" b="0" i="0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+</m:t>
                            </m:r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sz="20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𝑋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r>
                      <a:rPr lang="en-US" sz="2000" b="0" i="1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𝑌</m:t>
                    </m:r>
                  </m:oMath>
                </a14:m>
                <a:r>
                  <a:rPr lang="en-US" sz="2000" dirty="0"/>
                  <a:t> ,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using the train data</a:t>
                </a:r>
                <a:r>
                  <a:rPr lang="en-US" sz="2000" dirty="0"/>
                  <a:t>.</a:t>
                </a:r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using validation data.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select</a:t>
                </a:r>
                <a:r>
                  <a:rPr lang="en-US" sz="2000" dirty="0"/>
                  <a:t> the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charset="0"/>
                      </a:rPr>
                      <m:t>𝜆</m:t>
                    </m:r>
                    <m:r>
                      <a:rPr lang="en-US" sz="20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/>
                  <a:t>that minimizes the </a:t>
                </a:r>
                <a:r>
                  <a:rPr lang="en-US" sz="2000" i="1" dirty="0"/>
                  <a:t>MSE</a:t>
                </a:r>
                <a:r>
                  <a:rPr lang="en-US" sz="2000" dirty="0"/>
                  <a:t> loss on the validation data, </a:t>
                </a:r>
                <a:endParaRPr lang="en-US" sz="2000" b="0" i="1" dirty="0">
                  <a:latin typeface="Cambria Math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𝑟𝑖𝑑𝑔𝑒</m:t>
                          </m:r>
                        </m:sub>
                      </m:sSub>
                      <m:r>
                        <a:rPr lang="en-US" sz="20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𝜆</m:t>
                          </m:r>
                        </m:sub>
                      </m:sSub>
                      <m:r>
                        <a:rPr lang="en-US" sz="2000">
                          <a:latin typeface="Cambria Math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𝑀𝑆𝐸</m:t>
                          </m:r>
                        </m:sub>
                        <m:sup/>
                      </m:sSub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 startAt="4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Refit the model using both </a:t>
                </a:r>
                <a:r>
                  <a:rPr lang="en-US" sz="2000" dirty="0"/>
                  <a:t>train and validation data,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</m:oMath>
                </a14:m>
                <a:r>
                  <a:rPr lang="en-US" sz="2000" dirty="0"/>
                  <a:t> }, now using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/>
                  <a:t>,   resulting to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 startAt="4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report MSE or R</a:t>
                </a:r>
                <a:r>
                  <a:rPr lang="en-US" sz="2000" baseline="30000" dirty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2408" y="2122016"/>
                <a:ext cx="11200300" cy="2111143"/>
              </a:xfrm>
              <a:blipFill>
                <a:blip r:embed="rId2"/>
                <a:stretch>
                  <a:fillRect l="-340" t="-1796" b="-111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6ACAFA-741B-564A-8DC8-F4738FE491D6}"/>
                  </a:ext>
                </a:extLst>
              </p:cNvPr>
              <p:cNvSpPr txBox="1"/>
              <p:nvPr/>
            </p:nvSpPr>
            <p:spPr>
              <a:xfrm>
                <a:off x="642408" y="983807"/>
                <a:ext cx="11302665" cy="95968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2225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For ridge regression there exist an analytical solution for the coefficients:</a:t>
                </a:r>
              </a:p>
              <a:p>
                <a:pPr algn="ctr"/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𝑅𝑖𝑑𝑔𝑒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</m:d>
                    <m:r>
                      <a:rPr lang="en-US" sz="2400" dirty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sz="2400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X</m:t>
                            </m:r>
                            <m:r>
                              <a:rPr lang="en-US" sz="2400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+</m:t>
                            </m:r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𝑋</m:t>
                        </m:r>
                      </m:e>
                      <m:sup>
                        <m: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r>
                      <a:rPr lang="en-US" sz="2400" i="1" dirty="0">
                        <a:latin typeface="Cambria Math" charset="0"/>
                        <a:ea typeface="Courier" charset="0"/>
                        <a:cs typeface="Courier" charset="0"/>
                      </a:rPr>
                      <m:t>𝑌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6ACAFA-741B-564A-8DC8-F4738FE49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08" y="983807"/>
                <a:ext cx="11302665" cy="959686"/>
              </a:xfrm>
              <a:prstGeom prst="rect">
                <a:avLst/>
              </a:prstGeom>
              <a:blipFill>
                <a:blip r:embed="rId3"/>
                <a:stretch>
                  <a:fillRect l="-673" t="-3846" b="-3846"/>
                </a:stretch>
              </a:blipFill>
              <a:ln w="2222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390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06303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regularization with </a:t>
            </a:r>
            <a:r>
              <a:rPr lang="en-US" b="1" dirty="0"/>
              <a:t>validation</a:t>
            </a:r>
            <a:r>
              <a:rPr lang="en-US" dirty="0"/>
              <a:t> only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11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73272" y="3163278"/>
            <a:ext cx="118754" cy="30875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</a:t>
            </a:r>
            <a:endParaRPr lang="en-US" sz="11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843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regularization with </a:t>
            </a:r>
            <a:r>
              <a:rPr lang="en-US" b="1" dirty="0"/>
              <a:t>validation</a:t>
            </a:r>
            <a:r>
              <a:rPr lang="en-US" dirty="0"/>
              <a:t> only: step by step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0448" y="2186360"/>
                <a:ext cx="10644609" cy="4260739"/>
              </a:xfrm>
            </p:spPr>
            <p:txBody>
              <a:bodyPr>
                <a:noAutofit/>
              </a:bodyPr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split data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0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for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𝜆</m:t>
                    </m:r>
                    <m:r>
                      <a:rPr lang="en-US" sz="20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0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2000" b="0" dirty="0"/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determine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000" dirty="0"/>
                  <a:t>, using the train data. </a:t>
                </a:r>
                <a:r>
                  <a:rPr lang="en-US" sz="2000" b="1" dirty="0"/>
                  <a:t>This is done using a solver. </a:t>
                </a:r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using validation data.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select</a:t>
                </a:r>
                <a:r>
                  <a:rPr lang="en-US" sz="2000" dirty="0"/>
                  <a:t> the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charset="0"/>
                      </a:rPr>
                      <m:t>𝜆</m:t>
                    </m:r>
                    <m:r>
                      <a:rPr lang="en-US" sz="20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/>
                  <a:t>that minimizes the </a:t>
                </a:r>
                <a:r>
                  <a:rPr lang="en-US" sz="2000" i="1" dirty="0"/>
                  <a:t>MSE</a:t>
                </a:r>
                <a:r>
                  <a:rPr lang="en-US" sz="2000" dirty="0"/>
                  <a:t> loss on the validation data,   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𝑙𝑎𝑠𝑠𝑜</m:t>
                        </m:r>
                      </m:sub>
                    </m:sSub>
                    <m:r>
                      <a:rPr lang="en-US" sz="20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argmin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𝜆</m:t>
                        </m:r>
                      </m:sub>
                    </m:sSub>
                    <m:r>
                      <a:rPr lang="en-US" sz="2000" b="0" i="0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 startAt="4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Refit the model using both </a:t>
                </a:r>
                <a:r>
                  <a:rPr lang="en-US" sz="2000" dirty="0"/>
                  <a:t>train and validation data,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</m:oMath>
                </a14:m>
                <a:r>
                  <a:rPr lang="en-US" sz="2000" dirty="0"/>
                  <a:t> }, now using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𝐿𝑎𝑠𝑠𝑜</m:t>
                        </m:r>
                      </m:sub>
                    </m:sSub>
                  </m:oMath>
                </a14:m>
                <a:r>
                  <a:rPr lang="en-US" sz="2000" dirty="0"/>
                  <a:t>, resulting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𝑙𝑎𝑠𝑠𝑜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 startAt="4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report MSE or R</a:t>
                </a:r>
                <a:r>
                  <a:rPr lang="en-US" sz="2000" baseline="30000" dirty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𝑙𝑎𝑠𝑠𝑜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448" y="2186360"/>
                <a:ext cx="10644609" cy="4260739"/>
              </a:xfrm>
              <a:blipFill>
                <a:blip r:embed="rId2"/>
                <a:stretch>
                  <a:fillRect l="-357" t="-893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951EE7-F062-804B-B273-E4994F236D5D}"/>
              </a:ext>
            </a:extLst>
          </p:cNvPr>
          <p:cNvSpPr txBox="1"/>
          <p:nvPr/>
        </p:nvSpPr>
        <p:spPr>
          <a:xfrm>
            <a:off x="770449" y="983807"/>
            <a:ext cx="10491717" cy="830997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For Lasso regression, there is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no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 analytical solution for the coefficients, so we use a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solver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1501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regularization with </a:t>
            </a:r>
            <a:r>
              <a:rPr lang="en-US" b="1" dirty="0"/>
              <a:t>CV</a:t>
            </a:r>
            <a:r>
              <a:rPr lang="en-US" dirty="0"/>
              <a:t>: step by step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5003" y="989759"/>
                <a:ext cx="11021993" cy="2111143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from data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split the rest of data into K folds,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0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for </a:t>
                </a:r>
                <a:r>
                  <a:rPr lang="en-US" sz="2000" i="1" dirty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1,</m:t>
                        </m:r>
                        <m:r>
                          <a:rPr lang="en-US" sz="2000" i="1">
                            <a:latin typeface="Cambria Math" charset="0"/>
                          </a:rPr>
                          <m:t>…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𝐾</m:t>
                        </m:r>
                      </m:e>
                    </m:d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endParaRPr lang="en-US" sz="20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0,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1800" b="0" dirty="0"/>
              </a:p>
              <a:p>
                <a:pPr marL="1600154" lvl="2" indent="-457200">
                  <a:buFont typeface="+mj-lt"/>
                  <a:buAutoNum type="alphaUcPeriod"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determine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  <m:r>
                          <a:rPr lang="en-US" sz="18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e>
                    </m:d>
                    <m:r>
                      <a:rPr lang="en-US" sz="1800" dirty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sz="1800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X</m:t>
                            </m:r>
                            <m:r>
                              <a:rPr lang="en-US" sz="1800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+</m:t>
                            </m:r>
                            <m: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  <m: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𝑋</m:t>
                        </m:r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latin typeface="Cambria Math" charset="0"/>
                        <a:ea typeface="Courier" charset="0"/>
                        <a:cs typeface="Courier" charset="0"/>
                      </a:rPr>
                      <m:t>𝑌</m:t>
                    </m:r>
                  </m:oMath>
                </a14:m>
                <a:r>
                  <a:rPr lang="en-US" sz="1800" dirty="0"/>
                  <a:t> , using the train data of the fold,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  <m:sup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1800" dirty="0"/>
                  <a:t>.</a:t>
                </a:r>
              </a:p>
              <a:p>
                <a:pPr marL="1600154" lvl="2" indent="-457200">
                  <a:buFont typeface="+mj-lt"/>
                  <a:buAutoNum type="alphaUcPeriod"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</a:rPr>
                          <m:t>𝜆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using the validation data of the fold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  <m:sup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r>
                  <a:rPr lang="en-US" sz="1600" dirty="0">
                    <a:latin typeface="Courier" charset="0"/>
                    <a:ea typeface="Courier" charset="0"/>
                    <a:cs typeface="Courier" charset="0"/>
                  </a:rPr>
                  <a:t>At this point we have a 2-D matrix, rows are for different k, and columns are for different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1600" dirty="0">
                    <a:latin typeface="Courier" charset="0"/>
                    <a:ea typeface="Courier" charset="0"/>
                    <a:cs typeface="Courier" charset="0"/>
                  </a:rPr>
                  <a:t> values.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Average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𝑀𝑆𝐸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𝑘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for each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𝑀𝑆𝐸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</m:d>
                      </m:e>
                      <m:sub/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.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Find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𝑀𝑆𝐸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</m:d>
                      </m:e>
                      <m:sub/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,  resulting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Refit the model using the full </a:t>
                </a:r>
                <a:r>
                  <a:rPr lang="en-US" sz="2000" dirty="0"/>
                  <a:t>training data,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000" dirty="0"/>
                  <a:t> },  resulting to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 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report MSE or R</a:t>
                </a:r>
                <a:r>
                  <a:rPr lang="en-US" sz="2000" baseline="30000" dirty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5003" y="989759"/>
                <a:ext cx="11021993" cy="2111143"/>
              </a:xfrm>
              <a:blipFill>
                <a:blip r:embed="rId2"/>
                <a:stretch>
                  <a:fillRect l="-346" t="-1190" b="-14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9258126" y="84909"/>
              <a:ext cx="2779649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733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36088"/>
                  </p:ext>
                </p:extLst>
              </p:nvPr>
            </p:nvGraphicFramePr>
            <p:xfrm>
              <a:off x="9258126" y="84909"/>
              <a:ext cx="2779649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473329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053" t="-8333" r="-283158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8052" t="-8333" r="-249351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82105" t="-8333" r="-2105" b="-40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108333" r="-383158" b="-3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204918" r="-383158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410000" r="-383158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9175198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094933"/>
                  </p:ext>
                </p:extLst>
              </p:nvPr>
            </p:nvGraphicFramePr>
            <p:xfrm>
              <a:off x="9175198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9175198" y="53905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330548"/>
                  </p:ext>
                </p:extLst>
              </p:nvPr>
            </p:nvGraphicFramePr>
            <p:xfrm>
              <a:off x="9175198" y="53905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/>
            </p:nvGraphicFramePr>
            <p:xfrm>
              <a:off x="9195519" y="7747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30127"/>
                  </p:ext>
                </p:extLst>
              </p:nvPr>
            </p:nvGraphicFramePr>
            <p:xfrm>
              <a:off x="9195519" y="7747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053" t="-108333" r="-3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9185359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2380501"/>
                  </p:ext>
                </p:extLst>
              </p:nvPr>
            </p:nvGraphicFramePr>
            <p:xfrm>
              <a:off x="9185359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8333" r="-301053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3191" t="-8333" r="-204255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400000" t="-8333" r="-2105" b="-42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108333" r="-40105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108333" r="-30105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3191" t="-108333" r="-204255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204918" r="-40105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204918" r="-30105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410000" r="-40105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9205679" y="84909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𝑳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11510"/>
                  </p:ext>
                </p:extLst>
              </p:nvPr>
            </p:nvGraphicFramePr>
            <p:xfrm>
              <a:off x="9205679" y="84909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8333" r="-301053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8333" r="-204255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00000" t="-8333" r="-2105" b="-5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108333" r="-4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108333" r="-3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108333" r="-204255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204918" r="-4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204918" r="-3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410000" r="-40105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510000" r="-30105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510000" r="-20425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00000" t="-510000" r="-2105" b="-2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/>
            </p:nvGraphicFramePr>
            <p:xfrm>
              <a:off x="9205679" y="53905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06570"/>
                  </p:ext>
                </p:extLst>
              </p:nvPr>
            </p:nvGraphicFramePr>
            <p:xfrm>
              <a:off x="9205679" y="53905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8333" r="-301053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8333" r="-204255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00000" t="-8333" r="-2105" b="-5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108333" r="-4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108333" r="-3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108333" r="-204255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204918" r="-4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204918" r="-3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410000" r="-40105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510000" r="-30105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510000" r="-20425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00000" t="-510000" r="-2105" b="-2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43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regularization with </a:t>
            </a:r>
            <a:r>
              <a:rPr lang="en-US" b="1" dirty="0"/>
              <a:t>cross-validation</a:t>
            </a:r>
            <a:r>
              <a:rPr lang="en-US" dirty="0"/>
              <a:t> only: step by step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28605"/>
            <a:ext cx="6858000" cy="457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73272" y="3163278"/>
            <a:ext cx="118754" cy="30875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</a:t>
            </a:r>
            <a:endParaRPr lang="en-US" sz="11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814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320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191A4-BB47-574D-A0FE-FB5004BD2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16</a:t>
            </a:fld>
            <a:endParaRPr lang="en-US"/>
          </a:p>
        </p:txBody>
      </p:sp>
      <p:sp>
        <p:nvSpPr>
          <p:cNvPr id="3" name="Each session held by the instructor is capped at 90 minutes twice a week.…">
            <a:extLst>
              <a:ext uri="{FF2B5EF4-FFF2-40B4-BE49-F238E27FC236}">
                <a16:creationId xmlns:a16="http://schemas.microsoft.com/office/drawing/2014/main" id="{34EFD4C9-E7FD-3743-8D36-D5AA8738DCA7}"/>
              </a:ext>
            </a:extLst>
          </p:cNvPr>
          <p:cNvSpPr txBox="1"/>
          <p:nvPr/>
        </p:nvSpPr>
        <p:spPr>
          <a:xfrm>
            <a:off x="716479" y="1668780"/>
            <a:ext cx="4069278" cy="531403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rmAutofit/>
          </a:bodyPr>
          <a:lstStyle/>
          <a:p>
            <a:pPr marL="12700" indent="-285750" defTabSz="1219169">
              <a:spcBef>
                <a:spcPts val="1200"/>
              </a:spcBef>
              <a:buSzPct val="150000"/>
              <a:buFont typeface=".Apple Color Emoji UI"/>
              <a:buChar char="👉🏻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endParaRPr sz="1600" dirty="0">
              <a:latin typeface="Chalkboard SE" panose="03050602040202020205" pitchFamily="66" charset="77"/>
            </a:endParaRPr>
          </a:p>
          <a:p>
            <a:pPr marL="260927" indent="-285750" defTabSz="1219169">
              <a:spcBef>
                <a:spcPts val="1200"/>
              </a:spcBef>
              <a:buSzPct val="150000"/>
              <a:buFont typeface=".Apple Color Emoji UI"/>
              <a:buChar char="👉🏻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r>
              <a:rPr lang="en-US" sz="1600" b="1" dirty="0">
                <a:latin typeface="Chalkboard SE" panose="03050602040202020205" pitchFamily="66" charset="77"/>
              </a:rPr>
              <a:t> </a:t>
            </a:r>
            <a:r>
              <a:rPr lang="en-US" sz="1600" dirty="0">
                <a:latin typeface="Chalkboard SE" panose="03050602040202020205" pitchFamily="66" charset="77"/>
              </a:rPr>
              <a:t>Today’s lucky student: </a:t>
            </a:r>
          </a:p>
          <a:p>
            <a:pPr defTabSz="1219169">
              <a:spcBef>
                <a:spcPts val="1200"/>
              </a:spcBef>
              <a:buSzPct val="150000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r>
              <a:rPr lang="en-US" sz="1600" dirty="0">
                <a:latin typeface="Chalkboard SE" panose="03050602040202020205" pitchFamily="66" charset="77"/>
              </a:rPr>
              <a:t>     Student with the most letters in their name (first and last).</a:t>
            </a:r>
          </a:p>
          <a:p>
            <a:pPr defTabSz="1219169">
              <a:spcBef>
                <a:spcPts val="1200"/>
              </a:spcBef>
              <a:buSzPct val="150000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r>
              <a:rPr lang="en-US" sz="1600" dirty="0">
                <a:latin typeface="Chalkboard SE" panose="03050602040202020205" pitchFamily="66" charset="77"/>
              </a:rPr>
              <a:t>	 </a:t>
            </a:r>
          </a:p>
          <a:p>
            <a:pPr marL="260927" indent="-285750" defTabSz="1219169">
              <a:spcBef>
                <a:spcPts val="1200"/>
              </a:spcBef>
              <a:buSzPct val="150000"/>
              <a:buFont typeface=".Apple Color Emoji UI"/>
              <a:buChar char="👉🏻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r>
              <a:rPr lang="en-US" sz="1600" b="1" dirty="0">
                <a:latin typeface="Chalkboard SE" panose="03050602040202020205" pitchFamily="66" charset="77"/>
              </a:rPr>
              <a:t> Instructions: </a:t>
            </a:r>
            <a:r>
              <a:rPr lang="en-US" sz="1600" dirty="0">
                <a:latin typeface="Chalkboard SE" panose="03050602040202020205" pitchFamily="66" charset="77"/>
              </a:rPr>
              <a:t> </a:t>
            </a:r>
          </a:p>
          <a:p>
            <a:pPr marL="432377" lvl="1" defTabSz="1219169">
              <a:spcBef>
                <a:spcPts val="1200"/>
              </a:spcBef>
              <a:buSzPct val="150000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r>
              <a:rPr lang="en-US" sz="1600" dirty="0">
                <a:latin typeface="Chalkboard SE" panose="03050602040202020205" pitchFamily="66" charset="77"/>
                <a:sym typeface="Canela Deck Regular"/>
              </a:rPr>
              <a:t>Watch the video and then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halkboard SE" panose="03050602040202020205" pitchFamily="66" charset="77"/>
                <a:sym typeface="Canela Deck Regular"/>
              </a:rPr>
              <a:t>go to your rooms</a:t>
            </a:r>
          </a:p>
          <a:p>
            <a:pPr defTabSz="1219169">
              <a:spcBef>
                <a:spcPts val="1200"/>
              </a:spcBef>
              <a:buSzPct val="150000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r>
              <a:rPr lang="en-US" sz="1600" dirty="0">
                <a:latin typeface="Chalkboard SE" panose="03050602040202020205" pitchFamily="66" charset="77"/>
              </a:rPr>
              <a:t> </a:t>
            </a:r>
          </a:p>
          <a:p>
            <a:pPr marL="260927" indent="-285750" defTabSz="1219169">
              <a:spcBef>
                <a:spcPts val="1200"/>
              </a:spcBef>
              <a:buSzPct val="150000"/>
              <a:buFont typeface=".Apple Color Emoji UI"/>
              <a:buChar char="👉🏻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endParaRPr lang="en-US" sz="1600" dirty="0">
              <a:latin typeface="Chalkboard SE" panose="03050602040202020205" pitchFamily="66" charset="77"/>
            </a:endParaRPr>
          </a:p>
          <a:p>
            <a:pPr marL="260927" indent="-285750" defTabSz="1219169">
              <a:spcBef>
                <a:spcPts val="1200"/>
              </a:spcBef>
              <a:buSzPct val="150000"/>
              <a:buFont typeface=".Apple Color Emoji UI"/>
              <a:buChar char="👉🏻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endParaRPr lang="en-US" sz="1600" dirty="0">
              <a:latin typeface="Chalkboard SE" panose="03050602040202020205" pitchFamily="66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73F6A1-A855-0F44-ABCF-ABA0A33B1C07}"/>
              </a:ext>
            </a:extLst>
          </p:cNvPr>
          <p:cNvSpPr/>
          <p:nvPr/>
        </p:nvSpPr>
        <p:spPr>
          <a:xfrm>
            <a:off x="609600" y="279400"/>
            <a:ext cx="10972800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rmAutofit fontScale="92500" lnSpcReduction="20000"/>
          </a:bodyPr>
          <a:lstStyle/>
          <a:p>
            <a:pPr>
              <a:lnSpc>
                <a:spcPct val="80000"/>
              </a:lnSpc>
              <a:spcAft>
                <a:spcPts val="300"/>
              </a:spcAft>
            </a:pPr>
            <a:r>
              <a:rPr lang="en-US" sz="8300" spc="-42" dirty="0">
                <a:latin typeface="Delivery Note DEMO" pitchFamily="2" charset="77"/>
                <a:sym typeface="Canela Bold"/>
              </a:rPr>
              <a:t>What to do? </a:t>
            </a:r>
            <a:r>
              <a:rPr lang="en-US" sz="4800" spc="-42" dirty="0">
                <a:sym typeface="Canela Bold"/>
              </a:rPr>
              <a:t>🤔 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C72AA6D1-B6AB-204A-9F3E-82884D244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837" y="1668780"/>
            <a:ext cx="6316457" cy="3520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A5C61-157F-7E43-92C3-C5B970F2793E}"/>
              </a:ext>
            </a:extLst>
          </p:cNvPr>
          <p:cNvSpPr txBox="1"/>
          <p:nvPr/>
        </p:nvSpPr>
        <p:spPr>
          <a:xfrm>
            <a:off x="6311591" y="5425678"/>
            <a:ext cx="508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twitter.com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i</a:t>
            </a:r>
            <a:r>
              <a:rPr lang="en-US" dirty="0">
                <a:hlinkClick r:id="rId4"/>
              </a:rPr>
              <a:t>/status/1161973951565881345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7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043B88-077B-CC46-B61F-DB5952297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E803A-E054-BC48-820F-09927CC7838A}"/>
              </a:ext>
            </a:extLst>
          </p:cNvPr>
          <p:cNvSpPr txBox="1"/>
          <p:nvPr/>
        </p:nvSpPr>
        <p:spPr>
          <a:xfrm>
            <a:off x="1951463" y="579864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Discussion: </a:t>
            </a:r>
          </a:p>
        </p:txBody>
      </p:sp>
    </p:spTree>
    <p:extLst>
      <p:ext uri="{BB962C8B-B14F-4D97-AF65-F5344CB8AC3E}">
        <p14:creationId xmlns:p14="http://schemas.microsoft.com/office/powerpoint/2010/main" val="3207495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Left</a:t>
            </a:r>
            <a:r>
              <a:rPr lang="en-US" sz="2400" dirty="0"/>
              <a:t>: 2000 best fit straight lines, each fitted on a different 20 point training set. </a:t>
            </a:r>
          </a:p>
          <a:p>
            <a:r>
              <a:rPr lang="en-US" sz="2400" b="1" dirty="0"/>
              <a:t>Right</a:t>
            </a:r>
            <a:r>
              <a:rPr lang="en-US" sz="2400" dirty="0"/>
              <a:t>: Best-fit models using degree 10 polynomial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0"/>
            <a:ext cx="6858000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212" y="2124179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62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Left</a:t>
            </a:r>
            <a:r>
              <a:rPr lang="en-US" sz="2400" dirty="0"/>
              <a:t>: Linear regression coefficients</a:t>
            </a:r>
          </a:p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Right</a:t>
            </a:r>
            <a:r>
              <a:rPr lang="en-US" sz="2400" dirty="0"/>
              <a:t>: Poly regression of order 10 coefficients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888937"/>
            <a:ext cx="6858000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92" y="1828800"/>
            <a:ext cx="6858000" cy="4572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663847" y="2041742"/>
            <a:ext cx="663879" cy="651354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24643" y="5617028"/>
            <a:ext cx="5078186" cy="489857"/>
          </a:xfrm>
          <a:prstGeom prst="rect">
            <a:avLst/>
          </a:prstGeom>
          <a:solidFill>
            <a:srgbClr val="F8FAF8"/>
          </a:solidFill>
          <a:ln>
            <a:noFill/>
          </a:ln>
          <a:effectLst>
            <a:outerShdw blurRad="50800" dist="50800" dir="5400000" algn="ctr" rotWithShape="0">
              <a:srgbClr val="F9F9F9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76540" y="5700430"/>
                <a:ext cx="3765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540" y="5700430"/>
                <a:ext cx="376513" cy="553998"/>
              </a:xfrm>
              <a:prstGeom prst="rect">
                <a:avLst/>
              </a:prstGeom>
              <a:blipFill rotWithShape="0">
                <a:blip r:embed="rId4"/>
                <a:stretch>
                  <a:fillRect l="-9836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028242" y="5682928"/>
                <a:ext cx="36183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242" y="5682928"/>
                <a:ext cx="361830" cy="553998"/>
              </a:xfrm>
              <a:prstGeom prst="rect">
                <a:avLst/>
              </a:prstGeom>
              <a:blipFill rotWithShape="0">
                <a:blip r:embed="rId5"/>
                <a:stretch>
                  <a:fillRect l="-11864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7105080" y="5684688"/>
            <a:ext cx="5078186" cy="120307"/>
          </a:xfrm>
          <a:prstGeom prst="rect">
            <a:avLst/>
          </a:prstGeom>
          <a:solidFill>
            <a:srgbClr val="F8FAF8"/>
          </a:solidFill>
          <a:ln>
            <a:noFill/>
          </a:ln>
          <a:effectLst>
            <a:outerShdw blurRad="50800" dist="50800" dir="5400000" algn="ctr" rotWithShape="0">
              <a:srgbClr val="F9F9F9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44711" cy="2111143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Since we wish to discourage extreme values in model parameter, we need to choose a regularization term that penalizes parameter magnitudes. For our loss function, we will again use MSE.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Together our regularized loss function is: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Note that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03" y="3071469"/>
            <a:ext cx="6716629" cy="106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447" y="4160785"/>
            <a:ext cx="711700" cy="724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42" y="4987216"/>
            <a:ext cx="2412152" cy="115908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987553" y="3805518"/>
            <a:ext cx="766482" cy="4572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1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32680" cy="2111143"/>
          </a:xfrm>
        </p:spPr>
        <p:txBody>
          <a:bodyPr>
            <a:noAutofit/>
          </a:bodyPr>
          <a:lstStyle/>
          <a:p>
            <a:r>
              <a:rPr lang="en-US" sz="2400" dirty="0"/>
              <a:t>Alternatively, we can choose a regularization term that penalizes the squares of the parameter magnitudes. Then, our regularized loss function is: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Note that               is the square of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 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</a:p>
          <a:p>
            <a:endParaRPr lang="en-US" sz="2400" b="1" i="1" dirty="0">
              <a:latin typeface="Symbol" charset="2"/>
              <a:ea typeface="Symbol" charset="2"/>
              <a:cs typeface="Symbol" charset="2"/>
            </a:endParaRP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65" y="2242626"/>
            <a:ext cx="6731669" cy="1142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14" y="3553264"/>
            <a:ext cx="813758" cy="716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952" y="4626818"/>
            <a:ext cx="2181058" cy="113129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8269942" y="3025652"/>
            <a:ext cx="766482" cy="4572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2A2DDF-B4BF-1048-855F-1DED365B7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83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7792D8-A696-494A-AB08-64B381FEF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85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12FCEE-0942-5D49-9FE9-857EF13AA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4685"/>
      </p:ext>
    </p:extLst>
  </p:cSld>
  <p:clrMapOvr>
    <a:masterClrMapping/>
  </p:clrMapOvr>
</p:sld>
</file>

<file path=ppt/theme/theme1.xml><?xml version="1.0" encoding="utf-8"?>
<a:theme xmlns:a="http://schemas.openxmlformats.org/drawingml/2006/main" name="2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Lecture12_Regularization_Comparison</Template>
  <TotalTime>11942</TotalTime>
  <Words>742</Words>
  <Application>Microsoft Macintosh PowerPoint</Application>
  <PresentationFormat>Widescreen</PresentationFormat>
  <Paragraphs>196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.Apple Color Emoji UI</vt:lpstr>
      <vt:lpstr>Arial</vt:lpstr>
      <vt:lpstr>Calibri</vt:lpstr>
      <vt:lpstr>Cambria Math</vt:lpstr>
      <vt:lpstr>Chalkboard SE</vt:lpstr>
      <vt:lpstr>Courier</vt:lpstr>
      <vt:lpstr>Delivery Note DEMO</vt:lpstr>
      <vt:lpstr>Karla</vt:lpstr>
      <vt:lpstr>STIXGeneral</vt:lpstr>
      <vt:lpstr>Symbol</vt:lpstr>
      <vt:lpstr>2_GEC_template</vt:lpstr>
      <vt:lpstr> Ridge and Lasso - Hyperparameters</vt:lpstr>
      <vt:lpstr>PowerPoint Presentation</vt:lpstr>
      <vt:lpstr>Bias vs Variance</vt:lpstr>
      <vt:lpstr>Bias vs Variance</vt:lpstr>
      <vt:lpstr>LASSO Regression</vt:lpstr>
      <vt:lpstr>Ridge Regression</vt:lpstr>
      <vt:lpstr>PowerPoint Presentation</vt:lpstr>
      <vt:lpstr>PowerPoint Presentation</vt:lpstr>
      <vt:lpstr>PowerPoint Presentation</vt:lpstr>
      <vt:lpstr>Ridge regularization with only validation : step by step </vt:lpstr>
      <vt:lpstr>Ridge regularization with validation only </vt:lpstr>
      <vt:lpstr>Lasso regularization with validation only: step by step </vt:lpstr>
      <vt:lpstr>Ridge regularization with CV: step by step </vt:lpstr>
      <vt:lpstr>Ridge regularization with cross-validation only: step by step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Protopapas, Pavlos</cp:lastModifiedBy>
  <cp:revision>212</cp:revision>
  <cp:lastPrinted>2019-09-30T17:09:05Z</cp:lastPrinted>
  <dcterms:created xsi:type="dcterms:W3CDTF">2018-07-11T02:31:23Z</dcterms:created>
  <dcterms:modified xsi:type="dcterms:W3CDTF">2020-09-30T04:21:07Z</dcterms:modified>
</cp:coreProperties>
</file>